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开场白建议：先自我介绍，再说今天这 2 小时要干什么——'第一部分讲图像处理的基础概念，这是全书的地基；第二部分真正打开 Photoshop，把界面、文件、显示、颜色、尺寸这些基本功练熟。'强调：今天不讲炫酷特效，但今天的内容决定了以后每张图做得对不对。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把时间分配说清楚，让学生心里有数。提醒：过程中会穿插 4 次'课堂演示'，需要学生跟着操作（如果有机房）或看老师演示。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过渡语：'正式学软件之前，先把图像的底子打牢。这部分全是概念，但每个概念后面都跟着一个真实翻车案例。'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把目标和最后的检验问题摆出来，学生带着问题听。下课前会回来检验这三个问题。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举例：'去年有个学生做了张 72ppi 的展板发去打印，2 米宽的板子全是格子，300 块打水漂。'用真实代价引起重视。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演示建议：在 PS 里打开任意照片，放大到 800%，让学生亲眼看到像素格。这是全课最重要的直观感受。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强调：Photoshop 就是为位图而生的软件，所以叫'图像处理'而不是'图形绘制'。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演示：在浏览器里打开一个 SVG logo，无限放大依然清晰；再放大一张 JPG 对比。学生立刻就懂了。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让学生把这张表拍照存手机。这是全书最高频的考点，也是面试常问题。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这是学生以后工作中最常遇到的坑，值得多花 3 分钟讲透。记住一句话：像素只会丢，不会凭空变出来。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类比：显示分辨率是'桌子有多大'，图像分辨率是'拼图有多少块'。两码事，别混。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一句话总结：分辨率本身不增加细节，它决定这些像素被铺在多大的物理面积上。这是学生最容易晕的地方，慢点讲。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呼应上午的翻车案例：72ppi 的图拿去印 2 米展板，就是灾难。这个速查表让学生拍照。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互动：让学生拿出手机，相册 → 照片详情，看一张照片是多少像素，现场判断'能不能印 A4'。气氛会很好。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过渡：'颜色模式是今天唯一的难点，也是考试和工作的双重点。'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演示：打开'颜色'面板，切换到 RGB 滑块，拖动 R/G/B 让学生看颜色变化。直观。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重点讲'色域小'这个概念，为下一页'转模式会偏色'埋伏笔。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这是教学难点，多花 5 分钟。演示'色域警告'（视图 → 色域警告），灰色 overlay 的地方就是印不出来的颜色，学生一看就记住。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一句话带过即可，知道有这回事、知道在哪切换（图像 → 模式）就行。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这是本节最出效果的演示。让学生记住那个'变灰'的瞬间，以后转模式前一定会先校样。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过渡：'格式选错的代价：要么文件巨大传不动，要么客户打不开，要么印刷厂拒收。'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强调工作流：PSD 是过程，JPG/TIFF 是结果。只交 JPG 不留 PSD = 返工时重做。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演示：一张照片存'质量 12'和'质量 3'的 JPG，放 200% 对比，再看文件大小差多少。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演示：同一张带透明背景的 logo 分别存 GIF 和 PNG，放大看边缘——GIF 有锯齿白边，PNG 干干净净。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一句话：这两个格式是'跟矢量世界打交道'的，PS 里知道怎么认、怎么置入就行。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这张表是今天的'结晶'，让学生拍照。下次作业和考试都从这里出。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讨论 5 分钟，抽 2-3 个学生回答。答对第 3 题 = 今天第一部分过关。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快速复述一遍，回到开头的三个检验问题，确认学生能答上来。然后休息 5 分钟，进入第二部分。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过渡语：'概念打完地基，现在真正打开软件。今天的目标：下课时你能不看笔记，新建文档、调出参考线、取色、改尺寸。'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把检验标准说在前面，学生会带着目标练。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让学生知道学的东西值钱：电商美工、修图师、UI 助理，招聘都写'熟练使用 Photoshop'。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演示打开软件。如果机房电脑版本略有差异（CC 2019/2020），说明界面大同小异，不用慌。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在软件里逐个指给学生看。口诀：'上菜单、左工具、右面板，上面还有属性栏，底下状态栏'——让学生跟读一遍。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让学生拍照。重点预告：图像（今天讲）、图层（下节课讲）、滤镜（模块二讲）。演示：故意关掉'图层'面板，再从窗口菜单找回来。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这是学生最需要的一张表：以后看到工具箱不再是'一堆图标'，而是'12 组分工明确的队伍'。让学生按 B、T、Z、H 挨个试快捷键。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这是最高频的答疑问题（'我的画笔大小在哪调'），提前打预防针。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面板右上角'≡'是该面板的更多选项。演示拖拽：把'图层'面板拖出来浮动，再拖回去停靠。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让学生故意拖乱一次，再复位。亲手乱一次、救回来一次，就再也不怕了。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给 5 分钟让学生跟着做。老师巡视，重点看有没有人面板拖丢了——正好练'窗口菜单找回'。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这是上下两部分知识的'合流点'，特意点出来：上午学的分辨率和颜色模式，在这里第一次真正用上。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讲个故事：有人做了一下午没按 Ctrl+S，崩溃全没——从此全班都养成了习惯。恐惧是最好的老师。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快捷键不用背：讲的时候带一句，练的时候自然记住。但这张表值得拍照贴在显示器边上。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演示：在 25% 缩放下看一张有噪点的照片'好像很干净'，再 Ctrl+1 看真相。学生会笑，但记住了。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双窗口是'专业感'最强的技巧，演示一次学生会觉得'这才是高手用的'。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给 5 分钟练习。重点检查：会不会用空格抓手（很多人一直去点工具箱，很慢）。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参考线是排版的基本功，电商海报、版式设计天天用。智能参考线一定要打开演示。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这是今天第一个'像设计师'的练习。做完让学生截图交——有产出感。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 和 D 是最高频的两个单键，让学生现在就按十遍，形成肌肉记忆。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呼应第一部分的色域知识：△ 出现的地方，就是上午说的'印出来会灰掉'的颜色。知识闭环了。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这是本节第二大易混点。用'换相框'的比喻，学生一次就记住。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在这里把上午的分辨率知识再用一次：改分辨率→打印尺寸变化，学生会恍然大悟'原来对话框里那个数字是这么来的'。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最后一步'拉直'效果最直观，学生成就感强。做完本节核心技能全部落地。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讨论 5 分钟。重点听第 3 题——答对了说明'换相框'的比喻生效了。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快速复述。回到本节开头的检验标准，抽 2 个学生现场说界面五大件。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 1 检验两部分知识的融会贯通；作业 2 是技能；思考题呼应'25% 看噪点'的演示。下节课抽查。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留悬念。图层是全书最重要的概念，预告做足，下节课学生期待值拉满。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下课。提醒：课件会发群里，快捷键表拍照存好，作业下节课前交。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1874519"/>
            <a:ext cx="1280160" cy="82296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48840"/>
            <a:ext cx="105156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0">
                <a:solidFill>
                  <a:srgbClr val="C9D4E8"/>
                </a:solidFill>
                <a:latin typeface="微软雅黑"/>
                <a:ea typeface="微软雅黑"/>
                <a:cs typeface="微软雅黑"/>
              </a:rPr>
              <a:t>《Photoshop CC 图形图像制作》配套教学课件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模块一 · 基础学习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1051560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任务 1　掌握图像处理基础知识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任务 2　认识 Photoshop CC 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623560"/>
            <a:ext cx="105156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授课时长：2 小时　　|　　64 学时课程 · 第 1 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课程导览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今天 2 小时的安排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课程导入（5 分钟）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我们要学什么、为什么先学基础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第一部分：掌握图像处理基础知识（60 分钟）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位图与矢量图 → 分辨率 → 颜色模式 → 文件格式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第二部分：认识 Photoshop CC 2021（50 分钟）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工作界面 → 文件操作 → 显示导航 → 颜色设置 → 尺寸调整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总结、讨论与答疑（5 分钟）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小结 + 课后作业 + 下节预告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2103120"/>
            <a:ext cx="1097280" cy="82296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105156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第一部分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105156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掌握图像处理基础知识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0624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0">
                <a:solidFill>
                  <a:srgbClr val="C9D4E8"/>
                </a:solidFill>
                <a:latin typeface="微软雅黑"/>
                <a:ea typeface="微软雅黑"/>
                <a:cs typeface="微软雅黑"/>
              </a:rPr>
              <a:t>模块一 · 任务 1 ｜ 建议用时 60 分钟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1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本节学习目标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了解位图、矢量图和分辨率的概念（教学重点）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了解图像的不同色彩模式（教学难点：颜色模式的转换）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熟悉软件常用的图像文件格式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学完你要能回答：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客户发来一张微信图片，能不能直接印成 A3 海报？为什么？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做手机海报和做印刷画册，新建文档时有什么不一样？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课程导入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为什么第一课不直接教 P 图？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因为基础概念决定了你之后每一步操作对不对：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新建多大画布、选什么颜色模式、存什么格式——全是今天的内容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90% 的新手翻车都栽在这一课：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打印出来全是马赛克（分辨率错了）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印出来的颜色和屏幕上不一样（颜色模式错了）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文件几百 MB 传不动、客户打不开（格式错了）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今天的三个核心问题：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图像到底由什么构成？→ 位图 vs 矢量图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清晰度由什么决定？→ 分辨率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颜色和文件怎么选才不出错？→ 颜色模式与文件格式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1.1 位图和矢量图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什么是像素（Pixel）？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像素是构成数字图像的最小单位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可以把它想象成马赛克拼贴画里的一块小瓷砖——成千上万块小瓷砖拼出一整幅画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每个像素只记录一件事：这个位置是什么颜色（用数字表示，比如 R:255 G:0 B:0 就是纯红）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位图 = 像素按行列排成的'点阵'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一张 3000×2000 的图像 = 600 万个像素各就各位，组成点阵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文件里存的，就是这 600 万个像素各自的位置和颜色值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放大后看到锯齿/马赛克，是因为你看到了单个像素的'真面目'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平时像素太小看不见，放大几倍后，小方块的边缘就暴露了——这就是位图的'胎记'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像素三要素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数量（图像尺寸）：像素总数，决定了图像的'信息量'有多少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密度（分辨率）：单位长度里塞多少像素，决定了精细程度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颜色深度：每个像素用多少位来存颜色（8 位=约 1670 万色），决定了色彩细腻度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1.1 位图和矢量图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位图：概念、来源与特点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定义：用像素点阵记录图像的类型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文件里存的是'每个像素的位置 + 颜色值'；'位图'这个名字里，'位'就是比特（bit）——每个像素对应一组二进制位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哪里来：相机/手机拍摄、扫描仪扫描、截图、网上下载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你日常接触的图片 95% 是位图；Photoshop 就是为位图而生的软件，所以叫'图像处理'而不是'图形绘制'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优点：色彩层次极其丰富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每个像素独立记录颜色，所以能表现极其细腻的色彩过渡——照片里的渐变天空、皮肤质感、阴影层次，只有位图做得到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缺点 ①：放大就会模糊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放大 = 把原有像素'硬撑大'，软件只能靠算法'猜'中间的颜色（插值），猜出来的当然不如真实的清晰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缺点 ②：文件大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600 万像素 × 每个像素 3 字节 ≈ 18MB，还没算图层——像素越多，文件越大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1.1 位图和矢量图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矢量图：概念、来源与特点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定义：不用像素，用数学公式记录图形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比如画一个圆，文件里只记一句话：'圆心(100,100)、半径 50、红色、描边 2px'——存的是公式，不是像素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为什么能无限放大不失真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放大 100 倍时，软件按公式重新算一遍，边缘永远光滑——公式没有'颗粒'，所以没有马赛克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哪里来：Illustrator / CorelDRAW 绘制、PS 里的形状工具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记住：文字的本质也是矢量——字库里存的是笔画轮廓的公式，所以字放大永远清晰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优点：无限放大不失真；文件极小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一个圆只存几个数字；改颜色、改大小不损失任何质量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缺点：做不出照片效果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公式擅长描述'规则形状'，不擅长描述'不规则的色彩变化'——照片里云的渐变、人的皮肤，用公式描述需要天文数字般的参数，所以矢量图表现不了照片级的细腻过渡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1.1 位图和矢量图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位图 vs 矢量图：一张表记住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4572000"/>
                <a:gridCol w="4572000"/>
              </a:tblGrid>
              <a:tr h="80989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对比项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位图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矢量图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构成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像素点阵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数学公式（路径 + 属性）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放大效果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失真（马赛克 / 模糊）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不失真，永远清晰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文件大小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大（像素越多越大）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色彩表现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丰富细腻，适合照片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色块分明，适合图形标志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典型用途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照片、海报底图、网页配图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Logo、图标、字体、插画</a:t>
                      </a:r>
                    </a:p>
                  </a:txBody>
                  <a:tcPr anchor="ctr" marT="50800" marB="50800" marL="101600" marR="101600"/>
                </a:tc>
              </a:tr>
              <a:tr h="80994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常用软件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Photoshop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Illustrator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1.1 位图和矢量图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易错点：位图'放大'到底发生了什么？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908792" cy="4480560"/>
          </a:xfrm>
          <a:prstGeom prst="roundRect">
            <a:avLst>
              <a:gd name="adj" fmla="val 6000"/>
            </a:avLst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109728" cy="448056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20"/>
            <a:ext cx="4572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⚠ 易错点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286000"/>
            <a:ext cx="10058400" cy="3566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位图放大 = 把原有像素'硬撑大'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5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软件只能猜测中间的颜色（插值算法）→ 结果就是模糊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位图缩小再放大 ≠ 复原：缩小丢掉的像素信息永远找不回来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铁律：作图'宁大勿小'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5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原图分辨率宁可高、不能低；需要小图时从大图缩小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5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客户发来 200px 的小 logo 说要印门头——直接拒绝，这是物理定律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1.2 分辨率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分辨率之一：显示分辨率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定义：屏幕横向 × 纵向的像素数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如 1920×1080 = 这块屏幕上有 207 万个像素点；2560×1440、3840×2160（4K）以此类推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决定屏幕一次能显示多少内容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分辨率越高，同样的字看起来越小，但一屏装得越多——和图像本身无关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它是'桌子'的属性，不是'拼图'的属性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类比：显示分辨率是桌子有多大，图像分辨率是拼图有多少块——两码事，别混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现象解释：同一张图在不同屏幕上大小不一样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一张 1920px 宽的图片，在 1366 宽的老屏幕上显示不下（要左右滚动），在 4K 屏上只占一半宽度——图片没变，变的是'桌子'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1.2 分辨率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分辨率之二：图像分辨率（ppi / dpi）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定义：单位长度里塞了多少像素——'拼图块的密度'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密度越大，同样大小的画面越精细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ppi（pixels per inch）：每英寸多少像素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描述图像文件、屏幕；如 72ppi、300ppi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dpi（dots per inch）：每英寸多少墨点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描述打印/印刷设备；墨点 ≠ 像素，但日常口语里经常混用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72ppi：屏幕显示的经验值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人眼在正常观看距离下，72 以上的密度差异不大——网页、手机图片用 72 足够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300dpi：印刷的底线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低于它，印出来肉眼可见粗糙——画册、海报、名片都要 300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核心关系：像素总数 = 打印尺寸 × 分辨率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3000px 的图：按 300dpi 印 = 10 英寸宽（精细）；按 72ppi 显示 = 41 英寸宽（粗糙）——像素总数没变，变的是'铺多开'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1.2 分辨率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新建文档时，分辨率怎么选？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只发手机 / 网页 → 72 ppi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屏幕看，72 足够，再高只是文件变大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打印（名片 / 传单 / A4）→ 300 dpi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印刷底线，低于会糊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喷绘（易拉宝 / 展板，远看）→ 100–150 dpi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观看距离远，密度要求下降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户外大广告（几米外看）→ 72 dpi 甚至更低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离得越远，需要的细节越少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记住：用途决定分辨率；改用途 = 重建文档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别指望后期'提高清晰度'——像素只会丢，不会凭空变出来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1.2 分辨率 · 课堂计算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算一算：A4 印刷到底需要多少像素？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A4 纸 = 210 × 297 毫米 ≈ 8.27 × 11.69 英寸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300 dpi 印刷：8.27 × 300 ≈ 2480，11.69 × 300 ≈ 3508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结论：A4 满幅印刷至少需要 2480 × 3508 像素（约 870 万像素）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对照：手机拍的 1200 万像素照片 → 印 A4 绰绰有余；微信聊天里保存的压缩图 → 不够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图像的颜色模式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颜色模式总览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RGB：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光的三原色——屏幕显示用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CMYK：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印刷四色——印刷用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灰度：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黑白（256 级灰）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位图模式：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纯黑白（1 位）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索引颜色：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256 色（GIF 动图）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一句话决策：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先想'这图最终出现在哪'——屏幕选 RGB，印刷选 CMYK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图像的颜色模式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RGB 模式详解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加色模式：R+G+B 是三束色光，叠加越来越亮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想象三盏红绿蓝的灯照在同一个地方——越照越亮，全亮就是白光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数值含义：255,0,0=纯红；0,255,0=纯绿；0,0,255=纯蓝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255,255,255=白（全亮）；0,0,0=黑（全灭）；128,128,128=中灰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每个通道 0–255 共 256 级：256×256×256 ≈ 1670 万色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人眼能分辨的颜色基本全覆盖，所以照片看起来是连续的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为什么屏幕用 RGB：显示器本身就是红绿蓝三色灯珠发光的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RGB 是硬件的'母语'——你给它 RGB 数据，它直接点亮对应灯珠，零转换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PS 里：做屏显设计（朋友圈海报、电商图），新建文档默认选 RGB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图像的颜色模式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CMYK 模式详解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减色模式：C+M+Y 是三种油墨，叠加越来越暗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像颜料越调越脏——油墨吸收光线，叠得越多，反射出来的光越少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为什么有个 K（黑）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理论上 C+M+Y=黑，实际印出来是脏棕色（油墨不纯）；单独加一块黑版，黑色更纯、还省墨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色域比 RGB 小：屏幕上鲜艳的荧光绿、亮青色，油墨调不出来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印出来会'灰'掉——这是物理限制，不是技术问题，再贵的印刷机也印不出 RGB 的荧光色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用途：一切印刷品——名片、画册、包装、海报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PS 里切换：图像 → 模式 → CMYK 颜色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转完后有些鲜艳色会变暗，属正常现象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图像的颜色模式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难点：RGB 转 CMYK 的坑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908792" cy="4480560"/>
          </a:xfrm>
          <a:prstGeom prst="roundRect">
            <a:avLst>
              <a:gd name="adj" fmla="val 6000"/>
            </a:avLst>
          </a:prstGeom>
          <a:solidFill>
            <a:srgbClr val="FF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109728" cy="448056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45920"/>
            <a:ext cx="4572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⚠ 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286000"/>
            <a:ext cx="10058400" cy="35661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直接转模式会偏色——尤其是鲜艳的蓝、绿色系，CMYK 印不出来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正确流程：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5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RGB 下修图 → 转之前先'校样'（视图 → 校样设置 → CMYK）预览 → 转后微调曲线 / 色阶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给印刷厂的成品文件：CMYK + TIFF/PDF + 300dpi + 四周出血 3mm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反过来 CMYK 转 RGB 一般没问题（小色域转大色域不丢东西）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图像的颜色模式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灰度 / 位图 / 索引：三种特殊模式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灰度模式：256 级灰阶（0=纯黑，255=纯白）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用途：黑白照片、报纸配图、单色印刷（省成本，一块黑版就行）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位图模式：每个像素只有 1 位——非黑即白，没有灰色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用途：线条稿、印章、传真效果；文件极小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索引颜色：整张图最多用 256 种颜色，用一张'颜色表'映射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用途：GIF 动图、简单小图标；文件小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三者都是特殊用途——日常作图 99% 的时间待在 RGB 里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知道有这回事、知道在哪切换（图像 → 模式）就行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1.3 颜色模式 · 跟着做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课堂演示：亲眼看到模式转换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新建 RGB 文档，随手拉一个鲜艳的蓝绿渐变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图像 → 模式 → CMYK 颜色，观察：哪里'灰'了？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Ctrl+Z 对比，再试一次：图像 → 模式 → 灰度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视图 → 色域警告：灰色盖住的地方，就是印不出来的颜色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文件格式总览：先记住原则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通用原则：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要继续编辑 → 存 PSD；要发出去 → 按用途选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无压缩 / 无损：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PSD、TIFF、PNG、BMP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有损压缩：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JPEG（照片首选）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256 色 / 动图：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GIF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矢量：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AI、EPS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PSD / PDD 与 BMP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PSD：Photoshop 原生格式——你的'工程文件'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唯一能完整保留图层、通道、路径、文字可编辑性的格式；注意：它是'工程'，不是'成品'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正确工作流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作图全程存 PSD → 完稿'另存为'JPG/TIFF 交出去 → 客户要改？打开 PSD 改完再出图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血泪教训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只交了 JPG 没留 PSD，客户说'把标题改大一点'时，你只能重做——PSD 就是你的'后悔药'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PDD：老版本的对应格式，现在统一为 PSD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认识即可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BMP：Windows 古老位图格式，无压缩、体积巨大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现在唯一的意义：在'另存为'格式列表里认出它，别选它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TIFF 与 JPEG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TIFF：印刷行业的标准交换格式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跨平台（Mac/Win 都认）；可保留图层；LZW 无损压缩；缺点：文件大，但'稳'字当头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给印刷厂的标准答案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TIFF 或 PDF + CMYK + 300dpi + 四周出血 3mm——背下来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JPEG：有损压缩——'丢掉人眼不敏感的细节'来换体积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压缩率可调（质量 1–12）；照片、网页配图首选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致命特性：每次保存都重新压缩一次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同一张 JPG 打开→保存重复 5 次，画质肉眼可见变差——所以修图在 PSD 里修，只在最后导出一次 JPG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质量滑块怎么选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12 最高（印刷相关）；8 左右网页够用；6 以下明显糊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GIF 与 PNG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GIF：最多 256 色；两大绝活：动图、单色透明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缺点：透明只有'全透/不透'两档，边缘有锯齿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用途：简单动图、表情包、小图标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PNG：无损压缩；绝活是 8 位 Alpha 透明通道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256 级半透明——边缘平滑、阴影自然，这是 GIF 做不到的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PNG-8 vs PNG-24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PNG-8 = 256 色体积小（可替代 GIF 静态图）；PNG-24 = 真彩色+透明，体积大但质量最好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选型口诀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要动 → GIF；要透明 → PNG；照片放网页 → JPEG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AI 与 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AI：Illustrator 原生矢量格式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Logo 的'源文件'通常就是 AI——矢量，可任意改大小、改颜色而不损失质量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EPS：上世纪的跨平台印刷交换格式，矢量位图都能装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现在老印刷厂、老设备还在用；新项目越来越少见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协作场景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客户说'发我矢量 logo'→ 给 AI 或 EPS；在 PS 里'置入'AI 文件，会变成智能对象（缩放不模糊）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记住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这两个格式是 PS 和'矢量世界'打交道的桥梁——PS 里知道怎么认、怎么置入就行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1.4 常用图像文件格式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格式选型速查表（拍照存手机）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2377440"/>
                <a:gridCol w="2377440"/>
                <a:gridCol w="3200400"/>
              </a:tblGrid>
              <a:tr h="80989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推荐格式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颜色模式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分辨率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继续编辑的工程文件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PSD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RGB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—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送印刷厂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TIFF / PDF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CMYK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300dpi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网页照片 / 配图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JPEG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RGB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72ppi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需透明的网页图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PNG-24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RGB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72ppi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简单动图 / 表情包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GIF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索引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72ppi</a:t>
                      </a:r>
                    </a:p>
                  </a:txBody>
                  <a:tcPr anchor="ctr" marT="50800" marB="50800" marL="101600" marR="101600"/>
                </a:tc>
              </a:tr>
              <a:tr h="80994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Logo 源文件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AI / EPS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—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矢量，无关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1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讨论与思考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3564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1.  图像的色彩模式有哪几种？各用在什么场景？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2.  适合印刷的文件格式有哪些？为什么 JPEG 不适合直接送印？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3.  一张微信聊天里保存的图片，能直接拿去印 A3 海报吗？为什么？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074920"/>
            <a:ext cx="10908792" cy="1051560"/>
          </a:xfrm>
          <a:prstGeom prst="roundRect">
            <a:avLst>
              <a:gd name="adj" fmla="val 12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193792"/>
            <a:ext cx="10332720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2C3E66"/>
                </a:solidFill>
                <a:latin typeface="微软雅黑"/>
                <a:ea typeface="微软雅黑"/>
                <a:cs typeface="微软雅黑"/>
              </a:rPr>
              <a:t>引导提示： 教师版答案：① RGB（屏幕）/ CMYK（印刷）/ 灰度（黑白）/ 位图模式（纯黑白线稿）/ 索引（GIF）。② TIFF、PDF；JPEG 有损压缩且多为 RGB，不符合印刷规范。③ 不能：微信图仅几百像素，A3+300dpi 需约 3500×4900 像素，差几十倍，印出来全是马赛克。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1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第一部分小结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645920"/>
            <a:ext cx="10241280" cy="42062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位图是像素点阵（放大失真），矢量图是数学公式（无限放大）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分辨率决定像素铺多开：屏幕 72ppi，印刷 300dpi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屏幕用 RGB，印刷用 CMYK，转模式会偏色、转前先校样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存工程用 PSD，出图按用途选：印刷 TIFF、照片 JPEG、透明 PNG、动图 GIF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2103120"/>
            <a:ext cx="1097280" cy="82296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105156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第二部分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105156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认识 Photoshop CC 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0624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0">
                <a:solidFill>
                  <a:srgbClr val="C9D4E8"/>
                </a:solidFill>
                <a:latin typeface="微软雅黑"/>
                <a:ea typeface="微软雅黑"/>
                <a:cs typeface="微软雅黑"/>
              </a:rPr>
              <a:t>模块一 · 任务 2 ｜ 建议用时 50 分钟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2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本节学习目标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熟练掌握软件的工作界面和基本操作（教学重点）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掌握图像的显示方法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掌握标尺、参考线和绘图颜色的设置（难点：颜色设置技巧）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熟练掌握图像和画布尺寸的调整（教学重点）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检验标准：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不看笔记说出界面五大件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独立完成：新建 A4 印刷文档 → 拉参考线 → 取色 → 改尺寸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Photoshop 是什么？能做什么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Adobe Photoshop：位图编辑的行业标准——摄影师、设计师人手一个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本课版本：Photoshop CC 2021（Creative Cloud 订阅制版本）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应用领域：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照片修饰 / 广告海报 / 电商美工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UI 界面 / 插画绘画 / 影视后期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一句话定位：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7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位图世界里的'瑞士军刀'——修图、合成、绘画、排版都能干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启动与开始屏幕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启动后先看到'开始屏幕'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左侧：最近打开的文件（接着上次干）；右侧：新建、打开按钮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第一次启动比较慢是正常的——它在加载插件和字体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新建文档三种方式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开始屏幕点'新建'；文件 → 新建；快捷键 Ctrl+N（最常用，记住它）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界面语言：编辑 → 首选项 → 界面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本课以中文版为准；如果你的电脑是英文版，对照着认，位置都一样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小技巧：把 PS 图标固定到任务栏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每天都要打开的软件，别每次去开始菜单里翻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工作界面总览：五大件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菜单栏：所有功能的'总目录'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共 10 个菜单；记不住某个功能在哪？先来这里找；下一页逐个拆解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工具箱：约 20 组工具，修图绘画全靠它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每组右下角有个小三角 = 长按/右键展开更多同组工具；每组记一个代表+快捷键即可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属性栏：当前工具的'参数面板'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换工具就换内容；画笔的大小、硬度、不透明度全在这里调——'功能在哪'的答案 90% 在这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控制面板组：右侧的'仪表盘'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图层、颜色、历史记录等面板；可以拖拽停靠、浮动、折叠成小图标，按你的习惯摆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状态栏：文档窗口底部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显示当前缩放比例；点小三角可看文档尺寸、暂存盘大小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中间是文档窗口（画布）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多文档用标签页切换，像浏览器标签一样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 · 拍照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菜单栏详解：10 个菜单各管什么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8869680"/>
              </a:tblGrid>
              <a:tr h="51538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菜单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管什么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文件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新建 / 打开 / 保存 / 导出——文件的'进出'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编辑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撤销 / 复制 / 粘贴 / 变换 / 首选项——常规操作与软件设置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图像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颜色模式 / 图像尺寸 / 调整（色阶、曲线）——整张图的'大手术'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图层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新建 / 合并 / 图层样式 / 蒙版——图层的家（下节课的重点）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文字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字符 / 段落 / 文字变形——所有跟字有关的设置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选择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全选 / 反选 / 羽化 / 存储选区——选区的指挥部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滤镜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模糊 / 锐化 / 液化 / 风格化——特效百宝箱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视图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缩放 / 标尺 / 参考线 / 网格——控制'怎么看'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窗口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所有面板的开关——面板关没了、找不到了，来这里打勾找回</a:t>
                      </a:r>
                    </a:p>
                  </a:txBody>
                  <a:tcPr anchor="ctr" marT="25400" marB="25400" marL="101600" marR="101600"/>
                </a:tc>
              </a:tr>
              <a:tr h="5154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帮助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搜索功能、查看快捷键——比问同学快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 · 拍照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工具箱详解：12 组工具各干什么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3291840"/>
                <a:gridCol w="5029200"/>
              </a:tblGrid>
              <a:tr h="43609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工具组（快捷键）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代表工具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干什么用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选择工具组（M / V）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选框、套索、魔棒、快速选择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框选要处理的区域；V 是移动工具</a:t>
                      </a:r>
                    </a:p>
                  </a:txBody>
                  <a:tcPr anchor="ctr" marT="25400" marB="25400" marL="101600" marR="101600"/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裁剪工具组（C）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裁剪、透视裁剪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裁构图、拉直地平线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取样测量组（I）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吸管、标尺、注释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取色、量尺寸、加注释</a:t>
                      </a:r>
                    </a:p>
                  </a:txBody>
                  <a:tcPr anchor="ctr" marT="25400" marB="25400" marL="101600" marR="101600"/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修复工具组（J）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污点修复、修复画笔、修补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去瑕疵、去水印、修人像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画笔工具组（B）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画笔、铅笔、颜色替换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绘制、上色</a:t>
                      </a:r>
                    </a:p>
                  </a:txBody>
                  <a:tcPr anchor="ctr" marT="25400" marB="25400" marL="101600" marR="101600"/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图章工具组（S）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仿制图章、图案图章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复制画面内容来修复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橡皮擦组（E）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橡皮擦、背景橡皮擦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擦除（背景橡皮擦可一键去背景）</a:t>
                      </a:r>
                    </a:p>
                  </a:txBody>
                  <a:tcPr anchor="ctr" marT="25400" marB="25400" marL="101600" marR="101600"/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填充工具组（G）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渐变、油漆桶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填纯色、拉渐变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调色工具组（O）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减淡、加深、海绵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局部调亮/调暗/调饱和度</a:t>
                      </a:r>
                    </a:p>
                  </a:txBody>
                  <a:tcPr anchor="ctr" marT="25400" marB="25400" marL="101600" marR="101600"/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文字工具组（T）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横排、直排、路径文字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加字、排标题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43609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矢量工具组（U / P）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形状、钢笔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画矢量图形、勾路径抠图</a:t>
                      </a:r>
                    </a:p>
                  </a:txBody>
                  <a:tcPr anchor="ctr" marT="25400" marB="25400" marL="101600" marR="101600"/>
                </a:tc>
              </a:tr>
              <a:tr h="4362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导航工具（H / Z / R）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抓手、缩放、旋转视图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漫游、放大缩小、转画布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属性栏与状态栏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属性栏 = 当前工具的'遥控器'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选中画笔工具：属性栏出现画笔大小、硬度、不透明度、流量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选中文字工具：属性栏变成字体、字号、颜色、行距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结论：换了工具，先看属性栏——90% 的'这个功能在哪'答案都在这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状态栏：文档窗口底部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左侧显示当前缩放比例（如 66.7%）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点小三角可切换显示：文档尺寸（宽×高×分辨率）、暂存盘大小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文档标签页：多张图同时开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像浏览器标签一样点击切换；把标签拖出来可变成独立窗口，方便双图对照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 · 拍照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控制面板详解：10 个常用面板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88136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8321040"/>
              </a:tblGrid>
              <a:tr h="51538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面板（快捷键）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功能说明</a:t>
                      </a:r>
                    </a:p>
                  </a:txBody>
                  <a:tcPr anchor="ctr" marT="25400" marB="25400">
                    <a:solidFill>
                      <a:srgbClr val="1B2A4A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图层（F7）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全书最重要的面板：管理所有图层，下节课的主角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通道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 RGB/CMYK 分通道；Alpha 通道存选区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路径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管理钢笔工具勾的路径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颜色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滑块调色，设置前景/背景色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色板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存常用色，一点即用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历史记录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回到任意一步操作——'后悔药'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属性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当前图层/蒙版/调整的参数面板</a:t>
                      </a:r>
                    </a:p>
                  </a:txBody>
                  <a:tcPr anchor="ctr" marT="25400" marB="25400" marL="101600" marR="101600"/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导航器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大图的'小地图'，红框拖动快速跳转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  <a:tr h="5153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字符 / 段落</a:t>
                      </a:r>
                    </a:p>
                  </a:txBody>
                  <a:tcPr anchor="ctr" marT="25400" marB="254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文字的字体、字号、行距、间距</a:t>
                      </a:r>
                    </a:p>
                  </a:txBody>
                  <a:tcPr anchor="ctr" marT="25400" marB="25400" marL="101600" marR="101600"/>
                </a:tc>
              </a:tr>
              <a:tr h="5154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动作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录制重复操作，一键批量处理</a:t>
                      </a:r>
                    </a:p>
                  </a:txBody>
                  <a:tcPr anchor="ctr" marT="25400" marB="254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工作区：一键换布局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右上角'工作区'切换器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基本功能 / 摄影 / 绘画 / 动效……一键换整套面板布局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摄影工作区：调色相关面板在手边；绘画工作区：画笔相关面板在手边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自定义工作区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窗口 → 工作区 → 新建工作区——把你顺手的布局存下来，重装也不丢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救命：布局被自己拖乱了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窗口 → 工作区 → 复位基本功能——一秒恢复出厂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2.1 工作界面 · 跟着做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课堂演示：把界面玩熟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长按工具组的小三角展开；按 Shift+B 在画笔组里轮换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把'图层'面板拖出来浮动，再拖回去停靠；按 F7 开关它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从'窗口'菜单找回被关掉的'历史记录'面板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切换到'摄影'工作区看看，再'复位基本功能'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2.2 文件操作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文件操作：新建文档（Ctrl+N）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预设四类：照片 / 打印 / Web / 移动设备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本质是'尺寸 + 分辨率 + 颜色模式'的打包方案，选它就不用一个个填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打印预设 = A4 + 300dpi + CMYK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对照上午的知识：印刷三件套，一个都不能少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Web 预设 = 1920×1080 + 72ppi + RGB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屏幕三件套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自定义时填什么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宽度/高度（注意单位：像素 vs 厘米）；分辨率；颜色模式；背景内容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背景内容选'透明'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图层是透明格子——做抠图合成、图标时用；选'白色'则底图就是白的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高级选项：颜色配置文件选 sRGB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屏幕通用，别乱改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2.2 文件操作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文件操作：打开 / 保存 / 关闭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打开 Ctrl+O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可多选一次开多张；直接把文件拖进 PS 窗口也能打开；Raw 照片会自动进 Camera Raw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保存 Ctrl+S：存的是 PSD 工程文件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好习惯：每 10 分钟按一次——崩溃不丢稿；讲个故事：有人一下午没按，崩溃全没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另存为 Shift+Ctrl+S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换名 / 换格式 / 换位置；注意：另存之后，你当前编辑的是那个新文件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导出：文件 → 导出 → 导出为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发网页、发微信的图走这里——可预览压缩效果、一次导出多种尺寸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关闭 Ctrl+W；自动恢复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编辑 → 首选项 → 文件处理 → 自动存储恢复间隔，设 10 分钟，防崩溃丢稿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2.2 文件操作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常用快捷键速查（拍照）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607040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2651760"/>
                <a:gridCol w="2651760"/>
                <a:gridCol w="2651760"/>
              </a:tblGrid>
              <a:tr h="80989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快捷键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快捷键</a:t>
                      </a:r>
                    </a:p>
                  </a:txBody>
                  <a:tcPr anchor="ctr" marT="50800" marB="50800">
                    <a:solidFill>
                      <a:srgbClr val="1B2A4A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新建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Ctrl+N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保存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Ctrl+S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打开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Ctrl+O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另存为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Shift+Ctrl+S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关闭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Ctrl+W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还原一步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Ctrl+Z</a:t>
                      </a:r>
                    </a:p>
                  </a:txBody>
                  <a:tcPr anchor="ctr" marT="50800" marB="50800" marL="101600" marR="101600"/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放大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Ctrl++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缩小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Ctrl+-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  <a:tr h="8098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适合屏幕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Ctrl+0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100% 显示</a:t>
                      </a:r>
                    </a:p>
                  </a:txBody>
                  <a:tcPr anchor="ctr" marT="50800" marB="50800" marL="101600" marR="10160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Ctrl+1</a:t>
                      </a:r>
                    </a:p>
                  </a:txBody>
                  <a:tcPr anchor="ctr" marT="50800" marB="50800" marL="101600" marR="101600"/>
                </a:tc>
              </a:tr>
              <a:tr h="80994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自由变换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Ctrl+T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取消选择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Ctrl+D</a:t>
                      </a:r>
                    </a:p>
                  </a:txBody>
                  <a:tcPr anchor="ctr" marT="50800" marB="50800" marL="101600" marR="101600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2.3 图像显示效果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图像显示：缩放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缩放工具 Z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单击放大；Alt+单击缩小；框选一个区域，直接放大到该区域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Ctrl++ / Ctrl+−：以窗口中心缩放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最常用的缩放方式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Ctrl+1 = 100% 实际像素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1 个图像像素 = 1 个屏幕像素——看清晰度的唯一标准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Ctrl+0 = 适合屏幕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整图刚好铺满窗口——看全图构图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为什么修图要在 100% 下检查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缩小显示时，软件用插值'猜'着显示，噪点、瑕疵被平均掉，看起来'很干净'是假象；100% 所见即所得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修图铁律：100% 检查细节，适合屏幕调整构图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2.3 图像显示效果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图像显示：导航、全屏与双窗口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抓手工具 H / 按住空格临时抓手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拖动画布漫游；空格是'临时'的，松开即回原工具——用得最多的隐形操作，练到不用想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导航器面板：大图的'小地图'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红框 = 当前视野，拖红框快速跳转；大图修细节必备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F 键：切换屏幕模式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标准 → 全屏 → 演示模式；演示模式隐藏所有界面，给客户看图用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双窗口对照：窗口 → 排列 → 为'文件名'新建窗口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两个窗口看同一份文档：一个放大修细节，一个缩小看全图效果——修图师标配，'专业感'最强的技巧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旋转视图 R：转画布不转图像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画画、修图时手顺；Esc 复位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2.3 图像显示 · 跟着做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课堂演示：显示与导航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打开一张照片：Ctrl+1 看 100% 细节，再 Ctrl+0 看全图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按住空格 + 拖拽漫游；按 F 切换全屏模式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窗口 → 排列 → 为照片新建窗口：两个窗口设不同缩放，一个修、一个看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按 R 旋转画布，再按 Esc 复位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2.4 标尺、参考线和网格线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标尺、参考线与网格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标尺 Ctrl+R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右键标尺切换单位：像素 / 厘米 / 毫米；从左上角拖出可移动原点，双击复位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参考线：排版的'隐形尺子'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从标尺直接拖出来；视图 → 新建参考线 → 输精确数值（如垂直 960px）；Alt+拖动切换横竖方向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参考线管理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Alt+Ctrl+; 锁定（防误拖）；视图 → 清除参考线；Ctrl+H 隐藏/显示——注意：Ctrl+H 会连选区一起藏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智能参考线：对齐神器，建议常开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视图 → 显示 → 智能参考线——拖图层时自动显示中心线、边缘线、间距提示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网格 Ctrl+'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视图 → 显示 → 网格；编辑 → 首选项 → 参考线网格可调间距；配合'视图 → 对齐到 → 网格'做 UI 排版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2.4 标尺参考线 · 跟着做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课堂演示：参考线排版小练习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新建 1920×1080 文档，按 Ctrl+R 调出标尺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视图 → 新建参考线：垂直 960px、水平 540px（拉出中线）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拖一张图片进来，打开智能参考线，把它对齐到中线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Alt+Ctrl+; 锁定参考线；Ctrl+H 隐藏再显示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2.5 颜色设置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颜色设置：前景色 / 背景色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工具箱底部两个色块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前景色：画笔、文字、填充用的颜色；背景色：渐变终点、画布扩展时的填充色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X：互换前景/背景色；D：复位为默认黑白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最高频的两个单键，现在就按十遍，形成肌肉记忆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点色块 → Adobe 拾色器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HSB / RGB / CMYK / Lab 数值精确取色；# 号后可输 16 进制（如 #FF0000 纯红）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吸管工具 I：点画面任意位置取色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Alt+点 = 取为背景色；按住 Shift 点 = 取 5×5 区域平均色（避开噪点，取色更准）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2.5 颜色设置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颜色设置：颜色面板与色板面板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颜色面板：滑块 / 色谱条调色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右上'≡'可切换 RGB / HSB / CMYK / Gray 滑块；底部色条点选；是'调'颜色的地方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色板面板：存你的常用色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点一下 = 设为前景色；Ctrl+点 = 设为背景色；是'存'颜色的地方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新建色板：配好的品牌色、主色调存下来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做系列海报、长期项目必备；色板可存为 .ase 文件发给同事共用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警告图标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△ 三角 = 超出 CMYK 色域（印不出来，会变灰）；■ 方块 = 非 Web 安全色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知识闭环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△ 出现的地方，就是上午说的'荧光色印出来会灰'——第一部分的色域知识在这里用上了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2.6 图像和画布大小的调整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图像大小 vs 画布大小：别混了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图像大小 Alt+Ctrl+I：改的是'像素总数'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整个画面内容跟着一起缩放；类比：照片放大复印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画布大小 Alt+Ctrl+C：改的是'纸张大小'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内容不动；扩大=四周加空白（可设颜色），缩小=裁掉边缘；类比：换相框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九宫格定位（画布大小对话框）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决定内容放在哪一边：比如只想往右加白边，就选'中左'——内容贴左，空白加在右边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'相对'选项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勾选后，输入的是'增加多少'而不是'变成多少'——加 2cm 白边直接输 2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裁剪工具 C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裁掉多余 + 拉直（地平线歪了）+ 透视裁剪（拍歪的建筑拉正）+ 按比例裁（1:1 方图、16:9 横图）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2.6 图像和画布大小的调整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图像大小对话框详解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上半'像素大小' vs 下半'文档大小'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改上面的像素数 = 增减像素 = 改变信息量；改下面的厘米数 = 只改'打印多大'，像素不动（需取消'重新采样'）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约束比例 🔗：锁住长宽比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防照片被压扁拉长；开着它，改宽高自动跟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重新采样：是否增减像素的总开关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勾选 = 增减像素（放大时算法选'保留细节 2.0'效果最好）；不勾选 = 只改打印尺寸/分辨率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分辨率联动（上午知识的现场验证）</a:t>
            </a:r>
          </a:p>
          <a:p>
            <a:pPr algn="l">
              <a:lnSpc>
                <a:spcPct val="135000"/>
              </a:lnSpc>
              <a:spcBef>
                <a:spcPts val="100"/>
              </a:spcBef>
              <a:spcAft>
                <a:spcPts val="600"/>
              </a:spcAft>
            </a:pPr>
            <a:r>
              <a:rPr sz="1600" b="0">
                <a:solidFill>
                  <a:srgbClr val="475B71"/>
                </a:solidFill>
                <a:latin typeface="微软雅黑"/>
                <a:ea typeface="微软雅黑"/>
                <a:cs typeface="微软雅黑"/>
              </a:rPr>
              <a:t>–  3000px 的图，72ppi 改成 300dpi（不重采样），文档宽度从 105cm 自动缩到 25cm——像素没变，'铺'的密度变了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2.6 尺寸调整 · 跟着做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课堂演示：改尺寸实战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481328"/>
            <a:ext cx="1033272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🖥 课堂演示 · 请学生跟着操作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033272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 打开一张手机照片，看'图像大小'：多少像素？多少 dpi？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 改成 A4 300dpi 打印：直接改分辨率，看文档尺寸变成多大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 '画布大小'扩展 2cm 白边（定位选中间，颜色白色）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④  用裁剪工具拉直一张地平线歪的照片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2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讨论与思考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10835640" cy="40233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1.  Photoshop 的工作界面由哪几部分组成？各有什么用？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2.  设置绘图颜色有几种方法？你最常用哪种？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</a:pPr>
            <a:r>
              <a:rPr sz="22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3.  图像大小和画布大小有什么区别？分别在什么场景用？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074920"/>
            <a:ext cx="10908792" cy="1051560"/>
          </a:xfrm>
          <a:prstGeom prst="roundRect">
            <a:avLst>
              <a:gd name="adj" fmla="val 12000"/>
            </a:avLst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193792"/>
            <a:ext cx="10332720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2C3E66"/>
                </a:solidFill>
                <a:latin typeface="微软雅黑"/>
                <a:ea typeface="微软雅黑"/>
                <a:cs typeface="微软雅黑"/>
              </a:rPr>
              <a:t>引导提示： 教师版答案：① 菜单栏（总目录）/ 工具箱（工具墙）/ 属性栏（参数面板）/ 面板组（仪表盘）/ 状态栏（缩放与文档信息）。② 5 种：工具箱色块+拾色器、颜色面板、色板面板、吸管工具、X/D 快捷键；常用吸管+色板。③ 图像大小改像素（内容缩放），用于统一出图尺寸；画布大小改'纸'（内容不动），用于加白边、扩展背景。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任务 2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第二部分小结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470916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645920"/>
            <a:ext cx="10241280" cy="42062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界面五大件：菜单栏 / 工具箱 / 属性栏 / 面板组 / 状态栏；布局乱了就'复位工作区'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文件：新建看预设（对照分辨率 / 模式知识），Ctrl+S 随手存 PSD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导航：100% 看细节、适合屏幕看构图；空格抓手、F 全屏、双窗口对照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对齐：标尺 + 参考线 + 智能参考线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300"/>
              </a:spcAft>
            </a:pPr>
            <a:r>
              <a:rPr sz="20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✓  尺寸：图像大小改像素、画布大小改'纸'、裁剪管构图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课后作业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835640" cy="47548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4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1.  作业 1：分别新建一个'A4、300dpi、CMYK'印刷文档和一个'1920×1080、72ppi、RGB'网页横幅文档，对比两者的'图像大小'对话框，用文字描述差异并解释原因。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4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2.  作业 2：找一张照片，用参考线定出三分法构图线，用裁剪工具按三分法重新构图，导出 JPEG 交作业。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400"/>
              </a:spcAft>
            </a:pPr>
            <a:r>
              <a:rPr sz="19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3.  思考题：为什么修人像时要在 100% 缩放下检查皮肤细节？（提示：缩放显示会'骗'你）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47472"/>
            <a:ext cx="91440" cy="5486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74320"/>
            <a:ext cx="10607040" cy="713232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模块一 · 任务 3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2A4A"/>
                </a:solidFill>
                <a:latin typeface="微软雅黑"/>
                <a:ea typeface="微软雅黑"/>
                <a:cs typeface="微软雅黑"/>
              </a:rPr>
              <a:t>下节预告：图层——PS 的灵魂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15568"/>
            <a:ext cx="11091672" cy="228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63040"/>
            <a:ext cx="10835640" cy="46634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</a:pPr>
            <a:r>
              <a:rPr sz="21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图层 = 一张张透明胶片叠罗汉：每张画一部分，合起来是一幅画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</a:pPr>
            <a:r>
              <a:rPr sz="21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预告问题：为什么专业设计师的文件里有几十个图层？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</a:pPr>
            <a:r>
              <a:rPr sz="21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课前思考：想把两个人 P 到同一张合影里，需要几步？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</a:pPr>
            <a:r>
              <a:rPr sz="2100" b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●  带着这个问题来，下节课我们揭晓答案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《Photoshop CC 图形图像制作》· 模块一 基础学习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419088"/>
            <a:ext cx="548640" cy="32004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743200"/>
            <a:ext cx="105156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谢谢大家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840480"/>
            <a:ext cx="105156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0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下节课见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